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0" r:id="rId3"/>
    <p:sldId id="267" r:id="rId4"/>
    <p:sldId id="268" r:id="rId5"/>
    <p:sldId id="269" r:id="rId6"/>
    <p:sldId id="270" r:id="rId7"/>
    <p:sldId id="271" r:id="rId8"/>
    <p:sldId id="274" r:id="rId9"/>
    <p:sldId id="279" r:id="rId10"/>
    <p:sldId id="275" r:id="rId11"/>
    <p:sldId id="280" r:id="rId12"/>
    <p:sldId id="276" r:id="rId13"/>
    <p:sldId id="273" r:id="rId14"/>
    <p:sldId id="278" r:id="rId15"/>
    <p:sldId id="277" r:id="rId16"/>
    <p:sldId id="281" r:id="rId17"/>
    <p:sldId id="282" r:id="rId18"/>
  </p:sldIdLst>
  <p:sldSz cx="12192000" cy="6858000"/>
  <p:notesSz cx="6858000" cy="9144000"/>
  <p:defaultTextStyle>
    <a:defPPr>
      <a:defRPr lang="en-L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DCDCDC"/>
    <a:srgbClr val="77E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96"/>
    <p:restoredTop sz="94762"/>
  </p:normalViewPr>
  <p:slideViewPr>
    <p:cSldViewPr snapToGrid="0">
      <p:cViewPr varScale="1">
        <p:scale>
          <a:sx n="121" d="100"/>
          <a:sy n="121" d="100"/>
        </p:scale>
        <p:origin x="10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svg>
</file>

<file path=ppt/media/image11.jpeg>
</file>

<file path=ppt/media/image12.png>
</file>

<file path=ppt/media/image13.jpeg>
</file>

<file path=ppt/media/image14.png>
</file>

<file path=ppt/media/image15.png>
</file>

<file path=ppt/media/image16.jpg>
</file>

<file path=ppt/media/image17.jpg>
</file>

<file path=ppt/media/image2.jpg>
</file>

<file path=ppt/media/image3.png>
</file>

<file path=ppt/media/image4.jp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L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A171DC-4BD2-9041-9621-02A50A348FAD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L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L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291F86-C117-1F47-961E-AEFDF1FE2704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4220014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291F86-C117-1F47-961E-AEFDF1FE2704}" type="slidenum">
              <a:rPr lang="en-LK" smtClean="0"/>
              <a:t>4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914430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291F86-C117-1F47-961E-AEFDF1FE2704}" type="slidenum">
              <a:rPr lang="en-LK" smtClean="0"/>
              <a:t>5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659620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L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291F86-C117-1F47-961E-AEFDF1FE2704}" type="slidenum">
              <a:rPr lang="en-LK" smtClean="0"/>
              <a:t>6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174098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EEF6B-37EC-F4A5-FF3B-106351EB7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A3BFC9-D17C-792C-1E0F-4DE15DF46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42DA2-7AFA-A128-524E-EE6EF12D3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C9A8B-014A-6AA1-2CF4-3BFA9D3CB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59E6D-25F0-71BF-ECC4-1281D792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59428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220D3-D771-EA0F-5377-BB51D756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9558C2-EDD8-917E-CE38-A83C74E22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B52A3-620C-B6E5-3279-7CA07CDA3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B24C2-EA70-0E03-3AF1-1EE46C21A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64259-A973-8BB7-8AE4-42B697E94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389213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3A6528-7AEB-F4E0-9132-B03C356738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6C5AC2-C8D4-36F4-54EF-EB5FD8A69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633F0-1381-F43D-BE10-84EB46EA4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655F7-65B0-FBBD-D176-CD92B0F84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82A8F-73E2-FD2C-83D7-B392A483E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978922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C62C9-E7BC-206A-2162-DEDA70876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3BC61-2F1F-DCCC-2200-95D007E78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40F68-2FE3-D98C-A077-598FE5FB1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02E31-90A3-1347-6D74-1725D41B8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115F6-23C9-F8CF-3A42-92B4AC5F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4143783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DE27A-8E9F-E5AF-F9C1-125210FE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B35695-A0F5-1FE0-D416-5E20DB250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019FA-13E9-19DB-CEBF-AD849F64D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4435F-3EAC-8C52-8123-B18AEA67F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0FD4C-F20A-20B1-4B7E-F7A20866F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2426233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489E8-9167-490A-874D-CFA7C0B25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01911-DD07-BA95-C0CD-AA03C5668E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88C611-975D-A7A5-1816-29CB484A61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97380C-41C3-2EA4-5A52-DDF8E45B4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A0F56-8998-A7DF-0D70-32A9DA43C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DD56B-CC3B-D7A4-4AF5-CA1638304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196536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8834C-4FD8-B92E-F8E5-E0C253326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626FB-BFAC-573C-8DF2-1A43A68B9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22BD8-8BEF-B710-7E7D-F60FCE3B1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75894D-6ACB-B09C-66D2-4021AAE552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22D32F-2915-84BE-F811-E9FD517C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D34366-4726-59D6-23B9-3ECE69AA4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362921-8245-7229-1FBC-D9E0885EA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1290C5-6FEC-A2C4-115D-4A7C51C44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42603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57CCF-82C0-7985-431B-B65A144B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439AEE-5BB1-C8A4-8355-1D9C506B2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0C300D-35EB-59C9-E192-DD318D43E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9A3B3A-11DC-AF05-AB7A-3E953F5E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754432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CD3DC2-B011-FF66-8D5E-A5C3D72B7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24D0A8-BDD2-4B59-8499-44BE0CB21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EA2EA-4407-B9E3-8083-6DCDED5F0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3329123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57A66-DF75-1EC8-4F3A-CB7789456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EDA90-F792-C289-7D8C-2B91012C7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F0BE2D-3508-70B7-1E55-4378610F0F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A8891-0148-18CD-7EEE-A3D347465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DD0CE2-8015-6EFE-362F-4987A6A5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43864-7C52-AC89-32EC-D439013E9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668441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D3586-1166-0BBB-6F00-7F126999E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FD99D6-9121-CDDF-99D3-100D269A34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ADE8F5-5144-70FE-A06C-337C9505D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4FC62-EA0B-4A40-8A22-4DD205C29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5F145-C529-8648-8A94-8755B1895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62455-9764-2A97-1317-1CA5F647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1317189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CE2D40-EE79-7A4C-8E4C-4BD18ECC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611C05-7D99-99D6-F8B9-6EFD2B6B3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1FF3F-0459-5567-CC9D-4A1FC443F4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1B1409-5A57-414A-8901-EFAE246F4F63}" type="datetimeFigureOut">
              <a:rPr lang="en-LK" smtClean="0"/>
              <a:t>2024-04-24</a:t>
            </a:fld>
            <a:endParaRPr lang="en-L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7C4B4-8970-ABB1-5E38-DC516EC20B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L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5521F-9A7D-7A60-BB09-32B90F5D0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C10219-D3BE-A74D-B5EE-9446676EB421}" type="slidenum">
              <a:rPr lang="en-LK" smtClean="0"/>
              <a:t>‹#›</a:t>
            </a:fld>
            <a:endParaRPr lang="en-LK"/>
          </a:p>
        </p:txBody>
      </p:sp>
    </p:spTree>
    <p:extLst>
      <p:ext uri="{BB962C8B-B14F-4D97-AF65-F5344CB8AC3E}">
        <p14:creationId xmlns:p14="http://schemas.microsoft.com/office/powerpoint/2010/main" val="833350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veral buoys in the water&#10;&#10;Description automatically generated">
            <a:extLst>
              <a:ext uri="{FF2B5EF4-FFF2-40B4-BE49-F238E27FC236}">
                <a16:creationId xmlns:a16="http://schemas.microsoft.com/office/drawing/2014/main" id="{36E825D5-413E-9FA5-363A-68B1C8B76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A60D84-B9E9-264D-3BAC-D517FFBEB87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">
                <a:schemeClr val="accent1">
                  <a:lumMod val="5000"/>
                  <a:lumOff val="95000"/>
                  <a:alpha val="0"/>
                </a:schemeClr>
              </a:gs>
              <a:gs pos="98000">
                <a:schemeClr val="tx1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B8ED7F-690F-0691-427D-0C75C930CC9B}"/>
              </a:ext>
            </a:extLst>
          </p:cNvPr>
          <p:cNvSpPr txBox="1"/>
          <p:nvPr/>
        </p:nvSpPr>
        <p:spPr>
          <a:xfrm>
            <a:off x="5366838" y="814714"/>
            <a:ext cx="6508568" cy="2766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LK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REMOTELY NAVIGATED </a:t>
            </a:r>
            <a:br>
              <a:rPr lang="en-LK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LK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AUTOMATED WATER QUALITY </a:t>
            </a:r>
          </a:p>
          <a:p>
            <a:pPr algn="ctr">
              <a:lnSpc>
                <a:spcPct val="150000"/>
              </a:lnSpc>
            </a:pPr>
            <a:r>
              <a:rPr lang="en-LK" sz="40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SAMPLING SYSTEM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C500837-B5F1-6E8B-B69F-032748650ACB}"/>
              </a:ext>
            </a:extLst>
          </p:cNvPr>
          <p:cNvCxnSpPr/>
          <p:nvPr/>
        </p:nvCxnSpPr>
        <p:spPr>
          <a:xfrm>
            <a:off x="5442131" y="3755571"/>
            <a:ext cx="635798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548F8B7-78FB-57A7-AA42-14F4A4F5DD98}"/>
              </a:ext>
            </a:extLst>
          </p:cNvPr>
          <p:cNvSpPr txBox="1"/>
          <p:nvPr/>
        </p:nvSpPr>
        <p:spPr>
          <a:xfrm>
            <a:off x="7091679" y="4021761"/>
            <a:ext cx="3511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2800" dirty="0">
                <a:solidFill>
                  <a:schemeClr val="bg1"/>
                </a:solidFill>
              </a:rPr>
              <a:t>Presented by: PEP_11</a:t>
            </a:r>
          </a:p>
        </p:txBody>
      </p:sp>
    </p:spTree>
    <p:extLst>
      <p:ext uri="{BB962C8B-B14F-4D97-AF65-F5344CB8AC3E}">
        <p14:creationId xmlns:p14="http://schemas.microsoft.com/office/powerpoint/2010/main" val="166626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27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 descr="Satellite">
            <a:extLst>
              <a:ext uri="{FF2B5EF4-FFF2-40B4-BE49-F238E27FC236}">
                <a16:creationId xmlns:a16="http://schemas.microsoft.com/office/drawing/2014/main" id="{CF1DD3DB-19ED-C4FC-4A6E-3E11AE596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182" y="955437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0B7DC6E-6B94-FC1A-778F-F6C4B964D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0361" y="1797246"/>
            <a:ext cx="5474110" cy="4777382"/>
          </a:xfrm>
        </p:spPr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 lang="en-US" sz="1800" b="1" dirty="0"/>
          </a:p>
          <a:p>
            <a:pPr>
              <a:spcAft>
                <a:spcPts val="1200"/>
              </a:spcAft>
              <a:buFont typeface="Wingdings" pitchFamily="2" charset="2"/>
              <a:buChar char="Ø"/>
            </a:pPr>
            <a:r>
              <a:rPr lang="en-US" sz="1800" b="1" dirty="0"/>
              <a:t>Location tracking using a GPS tracking system</a:t>
            </a:r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Determine the specific requirements for the IoT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Choose appropriate hardware components.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Configure the GPS module.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Display real-time data and store them in a database.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Test and debug the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Deploy the GPS tracking device.</a:t>
            </a:r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A939A4-CB77-8352-3C10-F4C8CBE85981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IT22083050</a:t>
            </a:r>
          </a:p>
        </p:txBody>
      </p:sp>
    </p:spTree>
    <p:extLst>
      <p:ext uri="{BB962C8B-B14F-4D97-AF65-F5344CB8AC3E}">
        <p14:creationId xmlns:p14="http://schemas.microsoft.com/office/powerpoint/2010/main" val="368952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1DF9ADE8-EBEB-813D-06F3-F6772C59A5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83C75-F7FE-9039-7D78-AC21AB4C6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5916" y="1126156"/>
            <a:ext cx="4610501" cy="5098934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GB" sz="2000" b="1" dirty="0">
                <a:effectLst/>
                <a:latin typeface="Helvetica" pitchFamily="2" charset="0"/>
              </a:rPr>
              <a:t>Development of a Web-Application and a database</a:t>
            </a:r>
          </a:p>
          <a:p>
            <a:pPr marL="0" indent="0">
              <a:buNone/>
            </a:pPr>
            <a:endParaRPr lang="en-GB" sz="2000" b="1" dirty="0">
              <a:effectLst/>
              <a:latin typeface="Helvetica" pitchFamily="2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Identify the software requirements of the system.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Find suitable software applications.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Develop the web-based application and the database.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Test and debug.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GB" sz="2000" dirty="0">
                <a:effectLst/>
                <a:latin typeface="Helvetica" pitchFamily="2" charset="0"/>
              </a:rPr>
              <a:t>Deploy the system.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285DB5-98D4-0BA4-E1CE-F42BDABEF7D0}"/>
              </a:ext>
            </a:extLst>
          </p:cNvPr>
          <p:cNvSpPr txBox="1"/>
          <p:nvPr/>
        </p:nvSpPr>
        <p:spPr>
          <a:xfrm>
            <a:off x="8595360" y="6419395"/>
            <a:ext cx="3466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IT22032874 &amp; IT22083050</a:t>
            </a:r>
          </a:p>
        </p:txBody>
      </p:sp>
    </p:spTree>
    <p:extLst>
      <p:ext uri="{BB962C8B-B14F-4D97-AF65-F5344CB8AC3E}">
        <p14:creationId xmlns:p14="http://schemas.microsoft.com/office/powerpoint/2010/main" val="1304734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2C6C5-9E92-3865-50EC-A2D1F29BF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710" y="266803"/>
            <a:ext cx="3328220" cy="529609"/>
          </a:xfrm>
        </p:spPr>
        <p:txBody>
          <a:bodyPr>
            <a:normAutofit fontScale="90000"/>
          </a:bodyPr>
          <a:lstStyle/>
          <a:p>
            <a:r>
              <a:rPr lang="en-US" dirty="0"/>
              <a:t>GANTT Chart</a:t>
            </a:r>
          </a:p>
        </p:txBody>
      </p:sp>
      <p:pic>
        <p:nvPicPr>
          <p:cNvPr id="5" name="Content Placeholder 4" descr="A screenshot of a project&#10;&#10;Description automatically generated">
            <a:extLst>
              <a:ext uri="{FF2B5EF4-FFF2-40B4-BE49-F238E27FC236}">
                <a16:creationId xmlns:a16="http://schemas.microsoft.com/office/drawing/2014/main" id="{5D69F1D1-30C4-51CE-C441-FE26022437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762" y="934064"/>
            <a:ext cx="11838600" cy="5097620"/>
          </a:xfrm>
        </p:spPr>
      </p:pic>
      <p:pic>
        <p:nvPicPr>
          <p:cNvPr id="4" name="Picture 3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9FABE892-AFFB-184B-F3E7-DFD8ADA91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10" y="6144935"/>
            <a:ext cx="2647892" cy="7130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CDF313-185E-7F6D-D856-40FE23CB1379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IT22032874</a:t>
            </a:r>
          </a:p>
        </p:txBody>
      </p:sp>
    </p:spTree>
    <p:extLst>
      <p:ext uri="{BB962C8B-B14F-4D97-AF65-F5344CB8AC3E}">
        <p14:creationId xmlns:p14="http://schemas.microsoft.com/office/powerpoint/2010/main" val="339546506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1FD45-25C0-D13E-1F49-F4060D941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45" y="270532"/>
            <a:ext cx="4648200" cy="685909"/>
          </a:xfrm>
        </p:spPr>
        <p:txBody>
          <a:bodyPr>
            <a:normAutofit fontScale="90000"/>
          </a:bodyPr>
          <a:lstStyle/>
          <a:p>
            <a:r>
              <a:rPr lang="en-LK" dirty="0"/>
              <a:t>Personnel &amp; Facilities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1A5A848-5FE6-A6DC-299B-A6DA005C2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163875"/>
              </p:ext>
            </p:extLst>
          </p:nvPr>
        </p:nvGraphicFramePr>
        <p:xfrm>
          <a:off x="375745" y="1073887"/>
          <a:ext cx="11440510" cy="53197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2622">
                  <a:extLst>
                    <a:ext uri="{9D8B030D-6E8A-4147-A177-3AD203B41FA5}">
                      <a16:colId xmlns:a16="http://schemas.microsoft.com/office/drawing/2014/main" val="990457131"/>
                    </a:ext>
                  </a:extLst>
                </a:gridCol>
                <a:gridCol w="3515082">
                  <a:extLst>
                    <a:ext uri="{9D8B030D-6E8A-4147-A177-3AD203B41FA5}">
                      <a16:colId xmlns:a16="http://schemas.microsoft.com/office/drawing/2014/main" val="3710486502"/>
                    </a:ext>
                  </a:extLst>
                </a:gridCol>
                <a:gridCol w="2547100">
                  <a:extLst>
                    <a:ext uri="{9D8B030D-6E8A-4147-A177-3AD203B41FA5}">
                      <a16:colId xmlns:a16="http://schemas.microsoft.com/office/drawing/2014/main" val="1211171106"/>
                    </a:ext>
                  </a:extLst>
                </a:gridCol>
                <a:gridCol w="2985706">
                  <a:extLst>
                    <a:ext uri="{9D8B030D-6E8A-4147-A177-3AD203B41FA5}">
                      <a16:colId xmlns:a16="http://schemas.microsoft.com/office/drawing/2014/main" val="3691885783"/>
                    </a:ext>
                  </a:extLst>
                </a:gridCol>
              </a:tblGrid>
              <a:tr h="541932">
                <a:tc>
                  <a:txBody>
                    <a:bodyPr/>
                    <a:lstStyle/>
                    <a:p>
                      <a:pPr algn="ctr"/>
                      <a:r>
                        <a:rPr lang="en-LK" sz="2000"/>
                        <a:t>Student ID / Name</a:t>
                      </a:r>
                    </a:p>
                  </a:txBody>
                  <a:tcPr marL="99178" marR="99178" marT="49589" marB="495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 sz="2000"/>
                        <a:t>Function Name</a:t>
                      </a:r>
                    </a:p>
                  </a:txBody>
                  <a:tcPr marL="99178" marR="99178" marT="49589" marB="495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 sz="2000" dirty="0"/>
                        <a:t>Role</a:t>
                      </a:r>
                    </a:p>
                  </a:txBody>
                  <a:tcPr marL="99178" marR="99178" marT="49589" marB="495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LK" sz="2000"/>
                        <a:t>Facilities</a:t>
                      </a:r>
                    </a:p>
                  </a:txBody>
                  <a:tcPr marL="99178" marR="99178" marT="49589" marB="49589"/>
                </a:tc>
                <a:extLst>
                  <a:ext uri="{0D108BD9-81ED-4DB2-BD59-A6C34878D82A}">
                    <a16:rowId xmlns:a16="http://schemas.microsoft.com/office/drawing/2014/main" val="2772809279"/>
                  </a:ext>
                </a:extLst>
              </a:tr>
              <a:tr h="1253216">
                <a:tc>
                  <a:txBody>
                    <a:bodyPr/>
                    <a:lstStyle/>
                    <a:p>
                      <a:pPr algn="ctr"/>
                      <a:r>
                        <a:rPr lang="en-LK" sz="1500" dirty="0"/>
                        <a:t>IT22310132</a:t>
                      </a:r>
                    </a:p>
                    <a:p>
                      <a:pPr algn="ctr"/>
                      <a:r>
                        <a:rPr lang="en-LK" sz="1500" dirty="0"/>
                        <a:t>Muthukumarana T D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Robot Arm Implementation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Database Design &amp; Implementation 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Project Manager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Business Analyst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Developer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4-DOF Robot Arm Kit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Arduino UNO R3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Servo Motors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MongoDB</a:t>
                      </a:r>
                    </a:p>
                  </a:txBody>
                  <a:tcPr marL="99178" marR="99178" marT="49589" marB="49589" anchor="ctr"/>
                </a:tc>
                <a:extLst>
                  <a:ext uri="{0D108BD9-81ED-4DB2-BD59-A6C34878D82A}">
                    <a16:rowId xmlns:a16="http://schemas.microsoft.com/office/drawing/2014/main" val="2367336006"/>
                  </a:ext>
                </a:extLst>
              </a:tr>
              <a:tr h="104023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IT22032874 </a:t>
                      </a:r>
                      <a:endParaRPr lang="en-GB" sz="15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Gayanuka</a:t>
                      </a: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Weerasekara</a:t>
                      </a: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GB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Programming the turbidity sensor.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LK" sz="1500" dirty="0"/>
                        <a:t>Database Design &amp; Implementation</a:t>
                      </a:r>
                      <a:r>
                        <a:rPr lang="en-US" sz="1500" dirty="0"/>
                        <a:t>.</a:t>
                      </a:r>
                      <a:endParaRPr lang="en-LK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Business Analyst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Developer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Turbidity Sensor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Arduino UNO R3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MongoDB</a:t>
                      </a:r>
                    </a:p>
                  </a:txBody>
                  <a:tcPr marL="99178" marR="99178" marT="49589" marB="49589" anchor="ctr"/>
                </a:tc>
                <a:extLst>
                  <a:ext uri="{0D108BD9-81ED-4DB2-BD59-A6C34878D82A}">
                    <a16:rowId xmlns:a16="http://schemas.microsoft.com/office/drawing/2014/main" val="32873443"/>
                  </a:ext>
                </a:extLst>
              </a:tr>
              <a:tr h="12163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IT22320728 </a:t>
                      </a:r>
                      <a:endParaRPr lang="en-GB" sz="15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 A S M Ranawaka </a:t>
                      </a:r>
                      <a:endParaRPr lang="en-GB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500" dirty="0"/>
                        <a:t>Programming the pH sensor.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LK" sz="1500" dirty="0"/>
                        <a:t>Robot Arm Implementation</a:t>
                      </a:r>
                      <a:r>
                        <a:rPr lang="en-US" sz="1500" dirty="0"/>
                        <a:t>.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Business Analyst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Developer</a:t>
                      </a:r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Liquid PH sensor with electrode probe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Arduino UNO R3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Servo Motors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LK" sz="1500" dirty="0"/>
                        <a:t>4-DOF Robot Arm Kit</a:t>
                      </a:r>
                    </a:p>
                  </a:txBody>
                  <a:tcPr marL="99178" marR="99178" marT="49589" marB="49589" anchor="ctr"/>
                </a:tc>
                <a:extLst>
                  <a:ext uri="{0D108BD9-81ED-4DB2-BD59-A6C34878D82A}">
                    <a16:rowId xmlns:a16="http://schemas.microsoft.com/office/drawing/2014/main" val="43257980"/>
                  </a:ext>
                </a:extLst>
              </a:tr>
              <a:tr h="12163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IT22083050 </a:t>
                      </a:r>
                      <a:endParaRPr lang="en-GB" sz="15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 K </a:t>
                      </a:r>
                      <a:r>
                        <a:rPr lang="en-GB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Kaween</a:t>
                      </a: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15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Rashmika</a:t>
                      </a:r>
                      <a:r>
                        <a:rPr lang="en-GB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GB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GPS tracking system.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Web-based application Implementation</a:t>
                      </a:r>
                      <a:endParaRPr lang="en-LK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Business Analyst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Developer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QA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LK" sz="1500" dirty="0"/>
                    </a:p>
                  </a:txBody>
                  <a:tcPr marL="99178" marR="99178" marT="49589" marB="49589"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GPS Module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LK" sz="1500" dirty="0"/>
                        <a:t>NodeMCU esp8266 Wi-Fi Development Board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LK" sz="1500" dirty="0"/>
                        <a:t>Node-RED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LK" sz="1500" dirty="0"/>
                    </a:p>
                  </a:txBody>
                  <a:tcPr marL="99178" marR="99178" marT="49589" marB="49589" anchor="ctr"/>
                </a:tc>
                <a:extLst>
                  <a:ext uri="{0D108BD9-81ED-4DB2-BD59-A6C34878D82A}">
                    <a16:rowId xmlns:a16="http://schemas.microsoft.com/office/drawing/2014/main" val="144036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3309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ble" descr="A table with text on it&#10;&#10;Description automatically generated">
            <a:extLst>
              <a:ext uri="{FF2B5EF4-FFF2-40B4-BE49-F238E27FC236}">
                <a16:creationId xmlns:a16="http://schemas.microsoft.com/office/drawing/2014/main" id="{76763E96-CB05-410D-7D73-D952554CC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622"/>
          <a:stretch/>
        </p:blipFill>
        <p:spPr>
          <a:xfrm>
            <a:off x="948822" y="1068500"/>
            <a:ext cx="10481177" cy="55830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1743E5-AFD2-3DF7-E66F-9822B176EB31}"/>
              </a:ext>
            </a:extLst>
          </p:cNvPr>
          <p:cNvSpPr txBox="1"/>
          <p:nvPr/>
        </p:nvSpPr>
        <p:spPr>
          <a:xfrm>
            <a:off x="2814484" y="483724"/>
            <a:ext cx="6563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Hardware &amp; Software Requirements</a:t>
            </a:r>
          </a:p>
        </p:txBody>
      </p:sp>
    </p:spTree>
    <p:extLst>
      <p:ext uri="{BB962C8B-B14F-4D97-AF65-F5344CB8AC3E}">
        <p14:creationId xmlns:p14="http://schemas.microsoft.com/office/powerpoint/2010/main" val="400239966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ble">
            <a:extLst>
              <a:ext uri="{FF2B5EF4-FFF2-40B4-BE49-F238E27FC236}">
                <a16:creationId xmlns:a16="http://schemas.microsoft.com/office/drawing/2014/main" id="{346B081D-7065-8326-2D6E-B1514DE0A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8126" y="1047134"/>
            <a:ext cx="10195748" cy="55011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E7AAC3-D6D1-939C-A34C-5BD82F7F47D9}"/>
              </a:ext>
            </a:extLst>
          </p:cNvPr>
          <p:cNvSpPr txBox="1"/>
          <p:nvPr/>
        </p:nvSpPr>
        <p:spPr>
          <a:xfrm>
            <a:off x="2814484" y="483724"/>
            <a:ext cx="6563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Budget</a:t>
            </a:r>
          </a:p>
        </p:txBody>
      </p:sp>
    </p:spTree>
    <p:extLst>
      <p:ext uri="{BB962C8B-B14F-4D97-AF65-F5344CB8AC3E}">
        <p14:creationId xmlns:p14="http://schemas.microsoft.com/office/powerpoint/2010/main" val="1032171238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group of yellow minions&#10;&#10;Description automatically generated">
            <a:extLst>
              <a:ext uri="{FF2B5EF4-FFF2-40B4-BE49-F238E27FC236}">
                <a16:creationId xmlns:a16="http://schemas.microsoft.com/office/drawing/2014/main" id="{CC77093B-02AA-36B5-5B44-8FBA4357C0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755"/>
          <a:stretch/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2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DD7159-C8F5-DA5C-181B-FAA78C7573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25" b="3795"/>
          <a:stretch/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07882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7B7A3D-101B-BE75-02F5-04E6288A43FC}"/>
              </a:ext>
            </a:extLst>
          </p:cNvPr>
          <p:cNvSpPr txBox="1"/>
          <p:nvPr/>
        </p:nvSpPr>
        <p:spPr>
          <a:xfrm>
            <a:off x="620486" y="674915"/>
            <a:ext cx="2071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3600" dirty="0">
                <a:solidFill>
                  <a:schemeClr val="bg1"/>
                </a:solidFill>
                <a:latin typeface="BLACK LIVES" panose="02000A03000000000000" pitchFamily="2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B3DCE2-5C3C-BF76-E391-63AE495B1667}"/>
              </a:ext>
            </a:extLst>
          </p:cNvPr>
          <p:cNvSpPr txBox="1"/>
          <p:nvPr/>
        </p:nvSpPr>
        <p:spPr>
          <a:xfrm>
            <a:off x="524804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01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636FF8-656D-357D-0E1B-142266D84472}"/>
              </a:ext>
            </a:extLst>
          </p:cNvPr>
          <p:cNvSpPr txBox="1"/>
          <p:nvPr/>
        </p:nvSpPr>
        <p:spPr>
          <a:xfrm>
            <a:off x="2442679" y="2802483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02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Objectives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C745ED-2077-4E4E-46A4-68F36E401716}"/>
              </a:ext>
            </a:extLst>
          </p:cNvPr>
          <p:cNvSpPr txBox="1"/>
          <p:nvPr/>
        </p:nvSpPr>
        <p:spPr>
          <a:xfrm>
            <a:off x="4360554" y="2821238"/>
            <a:ext cx="15490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03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Procedures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D54679-C329-D5CC-7681-1245CABC89C9}"/>
              </a:ext>
            </a:extLst>
          </p:cNvPr>
          <p:cNvSpPr txBox="1"/>
          <p:nvPr/>
        </p:nvSpPr>
        <p:spPr>
          <a:xfrm>
            <a:off x="6278429" y="2794612"/>
            <a:ext cx="154907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04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Personnel &amp; facilities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DEA156-B6FE-3CE0-30E6-470AB122C7BA}"/>
              </a:ext>
            </a:extLst>
          </p:cNvPr>
          <p:cNvSpPr txBox="1"/>
          <p:nvPr/>
        </p:nvSpPr>
        <p:spPr>
          <a:xfrm>
            <a:off x="8196304" y="2802483"/>
            <a:ext cx="16437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05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Hardware &amp; Software </a:t>
            </a:r>
            <a:r>
              <a:rPr lang="en-GB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R</a:t>
            </a:r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equirements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0F445-A9F2-DBEC-9ADC-F49803694592}"/>
              </a:ext>
            </a:extLst>
          </p:cNvPr>
          <p:cNvSpPr txBox="1"/>
          <p:nvPr/>
        </p:nvSpPr>
        <p:spPr>
          <a:xfrm>
            <a:off x="10206521" y="2802483"/>
            <a:ext cx="1643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3200" b="1" dirty="0">
                <a:solidFill>
                  <a:schemeClr val="bg1"/>
                </a:solidFill>
                <a:latin typeface="Abadi MT Condensed Extra Bold" panose="020B0306030101010103" pitchFamily="34" charset="77"/>
                <a:cs typeface="Calibri" panose="020F0502020204030204" pitchFamily="34" charset="0"/>
              </a:rPr>
              <a:t>06</a:t>
            </a:r>
          </a:p>
          <a:p>
            <a:endParaRPr lang="en-LK" sz="2000" dirty="0">
              <a:solidFill>
                <a:schemeClr val="bg1"/>
              </a:solidFill>
              <a:latin typeface="Abadi MT Condensed Light" panose="020B0306030101010103" pitchFamily="34" charset="77"/>
              <a:cs typeface="Calibri" panose="020F0502020204030204" pitchFamily="34" charset="0"/>
            </a:endParaRPr>
          </a:p>
          <a:p>
            <a:r>
              <a:rPr lang="en-LK" sz="2000" dirty="0">
                <a:solidFill>
                  <a:schemeClr val="bg1"/>
                </a:solidFill>
                <a:latin typeface="Abadi MT Condensed Light" panose="020B0306030101010103" pitchFamily="34" charset="77"/>
                <a:cs typeface="Calibri" panose="020F0502020204030204" pitchFamily="34" charset="0"/>
              </a:rPr>
              <a:t>Budget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8D79E1-F6B6-DF9B-E37F-8679221B4652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2621977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38ABEBF8-AB23-A59F-CFCD-D461CD0B4F45}"/>
              </a:ext>
            </a:extLst>
          </p:cNvPr>
          <p:cNvSpPr/>
          <p:nvPr/>
        </p:nvSpPr>
        <p:spPr>
          <a:xfrm rot="5400000">
            <a:off x="1826533" y="802386"/>
            <a:ext cx="2764507" cy="2446669"/>
          </a:xfrm>
          <a:prstGeom prst="hexagon">
            <a:avLst/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21C520BC-DA9F-D763-D575-9C68588190FE}"/>
              </a:ext>
            </a:extLst>
          </p:cNvPr>
          <p:cNvSpPr/>
          <p:nvPr/>
        </p:nvSpPr>
        <p:spPr>
          <a:xfrm rot="5400000">
            <a:off x="565319" y="3002068"/>
            <a:ext cx="2764507" cy="2446669"/>
          </a:xfrm>
          <a:prstGeom prst="hexagon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E08EE8C2-26D9-DD86-7A3B-0B29EAA0B314}"/>
              </a:ext>
            </a:extLst>
          </p:cNvPr>
          <p:cNvSpPr/>
          <p:nvPr/>
        </p:nvSpPr>
        <p:spPr>
          <a:xfrm rot="5400000">
            <a:off x="3073402" y="3002068"/>
            <a:ext cx="2764507" cy="2446669"/>
          </a:xfrm>
          <a:prstGeom prst="hexagon">
            <a:avLst/>
          </a:prstGeom>
          <a:blipFill dpi="0" rotWithShape="0">
            <a:blip r:embed="rId4"/>
            <a:srcRect/>
            <a:stretch>
              <a:fillRect/>
            </a:stretch>
          </a:blipFill>
          <a:ln>
            <a:noFill/>
          </a:ln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LK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246AFDE-A473-AB42-585D-513677DB9AC1}"/>
              </a:ext>
            </a:extLst>
          </p:cNvPr>
          <p:cNvCxnSpPr/>
          <p:nvPr/>
        </p:nvCxnSpPr>
        <p:spPr>
          <a:xfrm>
            <a:off x="5959545" y="195085"/>
            <a:ext cx="0" cy="654973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C14D54-5185-3F5D-0EC3-DF75077FABF3}"/>
              </a:ext>
            </a:extLst>
          </p:cNvPr>
          <p:cNvSpPr txBox="1"/>
          <p:nvPr/>
        </p:nvSpPr>
        <p:spPr>
          <a:xfrm>
            <a:off x="6232456" y="1258099"/>
            <a:ext cx="483916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LK" sz="2000" dirty="0"/>
              <a:t>Ne</a:t>
            </a:r>
            <a:r>
              <a:rPr lang="en-GB" sz="2000" dirty="0"/>
              <a:t>cess</a:t>
            </a:r>
            <a:r>
              <a:rPr lang="en-LK" sz="2000" dirty="0"/>
              <a:t>ity of human presence at the sampling location.</a:t>
            </a:r>
          </a:p>
          <a:p>
            <a:endParaRPr lang="en-LK" sz="2000" dirty="0"/>
          </a:p>
          <a:p>
            <a:endParaRPr lang="en-LK" sz="2000" dirty="0"/>
          </a:p>
          <a:p>
            <a:pPr marL="285750" indent="-285750">
              <a:buFont typeface="Wingdings" pitchFamily="2" charset="2"/>
              <a:buChar char="v"/>
            </a:pPr>
            <a:r>
              <a:rPr lang="en-LK" sz="2000" dirty="0"/>
              <a:t>Major problems,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LK" sz="2000" dirty="0"/>
              <a:t>Limited Data Collection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LK" sz="2000" dirty="0"/>
              <a:t>Safety issues 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LK" sz="2000" dirty="0"/>
              <a:t>Inaccessibility of Real-Time Data</a:t>
            </a:r>
            <a:endParaRPr lang="si-LK" sz="2000" dirty="0"/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Physical inaccessibility to certain areas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2000" dirty="0"/>
              <a:t>Cost &amp; Resource burden</a:t>
            </a:r>
            <a:endParaRPr lang="en-LK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3ECBB67-FC52-E41A-E869-A55F5723AC1E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361974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50"/>
                            </p:stCondLst>
                            <p:childTnLst>
                              <p:par>
                                <p:cTn id="3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"/>
                            </p:stCondLst>
                            <p:childTnLst>
                              <p:par>
                                <p:cTn id="4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750"/>
                            </p:stCondLst>
                            <p:childTnLst>
                              <p:par>
                                <p:cTn id="46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250"/>
                            </p:stCondLst>
                            <p:childTnLst>
                              <p:par>
                                <p:cTn id="52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750"/>
                            </p:stCondLst>
                            <p:childTnLst>
                              <p:par>
                                <p:cTn id="58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F3FC0B-F421-E4D8-8390-15B2C3CE4DA3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SOLUTION ARCHITECTURE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9ADC8A8-2D4F-1FBE-37C6-4CAF5C791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882" y="1498581"/>
            <a:ext cx="9976223" cy="488143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370D1A3-E8AF-1284-8B89-F741A8CEE497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61240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F3FC0B-F421-E4D8-8390-15B2C3CE4DA3}"/>
              </a:ext>
            </a:extLst>
          </p:cNvPr>
          <p:cNvSpPr txBox="1"/>
          <p:nvPr/>
        </p:nvSpPr>
        <p:spPr>
          <a:xfrm>
            <a:off x="411480" y="991443"/>
            <a:ext cx="4443154" cy="10878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Benefits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9ADC8A8-2D4F-1FBE-37C6-4CAF5C791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129" y="1295714"/>
            <a:ext cx="7597871" cy="37176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DD69DD-0D53-AB71-2DBD-76B000E77C60}"/>
              </a:ext>
            </a:extLst>
          </p:cNvPr>
          <p:cNvSpPr txBox="1"/>
          <p:nvPr/>
        </p:nvSpPr>
        <p:spPr>
          <a:xfrm>
            <a:off x="411479" y="2618509"/>
            <a:ext cx="43891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LK" dirty="0"/>
              <a:t>Improved Data Collection</a:t>
            </a:r>
          </a:p>
          <a:p>
            <a:endParaRPr lang="en-LK" dirty="0"/>
          </a:p>
          <a:p>
            <a:pPr marL="285750" indent="-285750">
              <a:buFont typeface="Wingdings" pitchFamily="2" charset="2"/>
              <a:buChar char="Ø"/>
            </a:pPr>
            <a:r>
              <a:rPr lang="en-LK"/>
              <a:t>Enhanced safety</a:t>
            </a:r>
            <a:endParaRPr lang="en-LK" dirty="0"/>
          </a:p>
          <a:p>
            <a:endParaRPr lang="en-LK" dirty="0"/>
          </a:p>
          <a:p>
            <a:pPr marL="285750" indent="-285750">
              <a:buFont typeface="Wingdings" pitchFamily="2" charset="2"/>
              <a:buChar char="Ø"/>
            </a:pPr>
            <a:r>
              <a:rPr lang="en-LK" dirty="0"/>
              <a:t>Increased Data Accuracy</a:t>
            </a:r>
          </a:p>
          <a:p>
            <a:endParaRPr lang="en-LK" dirty="0"/>
          </a:p>
          <a:p>
            <a:pPr marL="285750" indent="-285750">
              <a:buFont typeface="Wingdings" pitchFamily="2" charset="2"/>
              <a:buChar char="Ø"/>
            </a:pPr>
            <a:r>
              <a:rPr lang="en-LK" dirty="0"/>
              <a:t>Real-</a:t>
            </a:r>
            <a:r>
              <a:rPr lang="en-GB" dirty="0"/>
              <a:t>t</a:t>
            </a:r>
            <a:r>
              <a:rPr lang="en-LK" dirty="0"/>
              <a:t>ime data access &amp;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6CE001-1F12-72AC-F253-E15138BE2AEA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IT22032874</a:t>
            </a:r>
          </a:p>
        </p:txBody>
      </p:sp>
    </p:spTree>
    <p:extLst>
      <p:ext uri="{BB962C8B-B14F-4D97-AF65-F5344CB8AC3E}">
        <p14:creationId xmlns:p14="http://schemas.microsoft.com/office/powerpoint/2010/main" val="28791949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ed boat in water">
            <a:extLst>
              <a:ext uri="{FF2B5EF4-FFF2-40B4-BE49-F238E27FC236}">
                <a16:creationId xmlns:a16="http://schemas.microsoft.com/office/drawing/2014/main" id="{EF05977E-BC4F-8C41-7920-C71618E88A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9" r="2514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FE146-7E26-0D6D-5DF4-A33F70705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90" y="681037"/>
            <a:ext cx="3822189" cy="1045837"/>
          </a:xfrm>
        </p:spPr>
        <p:txBody>
          <a:bodyPr>
            <a:normAutofit/>
          </a:bodyPr>
          <a:lstStyle/>
          <a:p>
            <a:r>
              <a:rPr lang="en-LK" sz="4000" b="1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03DCE-A1EB-FCCC-2956-5F556D9BD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45" y="2133600"/>
            <a:ext cx="4463744" cy="40433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GB" sz="2000" dirty="0"/>
              <a:t>To develop a water quality measurement system that can be mounted on a remotely navigated boat. </a:t>
            </a:r>
          </a:p>
          <a:p>
            <a:pPr lvl="1">
              <a:buFont typeface="Wingdings" pitchFamily="2" charset="2"/>
              <a:buChar char="Ø"/>
            </a:pPr>
            <a:r>
              <a:rPr lang="en-GB" sz="1800" dirty="0"/>
              <a:t>Water pollution monitoring</a:t>
            </a:r>
          </a:p>
          <a:p>
            <a:pPr lvl="1">
              <a:buFont typeface="Wingdings" pitchFamily="2" charset="2"/>
              <a:buChar char="Ø"/>
            </a:pPr>
            <a:endParaRPr lang="en-GB" sz="1800" dirty="0"/>
          </a:p>
          <a:p>
            <a:pPr lvl="1">
              <a:buFont typeface="Wingdings" pitchFamily="2" charset="2"/>
              <a:buChar char="Ø"/>
            </a:pPr>
            <a:r>
              <a:rPr lang="en-GB" sz="1800" dirty="0"/>
              <a:t>Reducing associated costs &amp; manpower</a:t>
            </a:r>
          </a:p>
          <a:p>
            <a:pPr marL="457200" lvl="1" indent="0">
              <a:buNone/>
            </a:pPr>
            <a:endParaRPr lang="en-GB" sz="1800" dirty="0"/>
          </a:p>
          <a:p>
            <a:pPr lvl="1">
              <a:buFont typeface="Wingdings" pitchFamily="2" charset="2"/>
              <a:buChar char="Ø"/>
            </a:pPr>
            <a:r>
              <a:rPr lang="en-GB" sz="1800" dirty="0"/>
              <a:t>User Accessibility</a:t>
            </a:r>
            <a:endParaRPr lang="en-LK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61051B-A7C7-3040-ACA0-ED080499CA27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IT22320728</a:t>
            </a:r>
          </a:p>
        </p:txBody>
      </p:sp>
    </p:spTree>
    <p:extLst>
      <p:ext uri="{BB962C8B-B14F-4D97-AF65-F5344CB8AC3E}">
        <p14:creationId xmlns:p14="http://schemas.microsoft.com/office/powerpoint/2010/main" val="205584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yellow robotic arm with a black and silver arm&#10;&#10;Description automatically generated">
            <a:extLst>
              <a:ext uri="{FF2B5EF4-FFF2-40B4-BE49-F238E27FC236}">
                <a16:creationId xmlns:a16="http://schemas.microsoft.com/office/drawing/2014/main" id="{8FE585B0-4821-29B9-EE01-38DA512EB6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" b="26062"/>
          <a:stretch/>
        </p:blipFill>
        <p:spPr>
          <a:xfrm>
            <a:off x="3696928" y="10"/>
            <a:ext cx="8495069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2E34B-9AAE-28B8-4C36-AEFB9D3AC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595" y="306131"/>
            <a:ext cx="2662084" cy="60826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b="1" dirty="0"/>
              <a:t>Procedures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AE4EE9-CD01-EB1A-49E4-AA743DD81E92}"/>
              </a:ext>
            </a:extLst>
          </p:cNvPr>
          <p:cNvSpPr txBox="1"/>
          <p:nvPr/>
        </p:nvSpPr>
        <p:spPr>
          <a:xfrm>
            <a:off x="287596" y="1220521"/>
            <a:ext cx="4372794" cy="49564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57150" indent="-285750">
              <a:lnSpc>
                <a:spcPct val="90000"/>
              </a:lnSpc>
              <a:spcAft>
                <a:spcPts val="2400"/>
              </a:spcAft>
              <a:buFont typeface="Wingdings" pitchFamily="2" charset="2"/>
              <a:buChar char="v"/>
            </a:pPr>
            <a:r>
              <a:rPr lang="en-US" sz="1900" b="1" dirty="0"/>
              <a:t>Flow of the project (Methodology)</a:t>
            </a:r>
          </a:p>
          <a:p>
            <a:pPr marL="57150" indent="-285750">
              <a:lnSpc>
                <a:spcPct val="90000"/>
              </a:lnSpc>
              <a:spcAft>
                <a:spcPts val="1200"/>
              </a:spcAft>
              <a:buFont typeface="Wingdings" pitchFamily="2" charset="2"/>
              <a:buChar char="Ø"/>
            </a:pPr>
            <a:r>
              <a:rPr lang="en-US" sz="1900" b="1" dirty="0"/>
              <a:t>Development of robotic arm</a:t>
            </a:r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Define the requirements.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Identify the range of motion.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Determine the payload capacity.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Choose suitable actuators.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Program the robotic arm.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Verify rotational and vertical movement capabilities of the robotic arm.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Conduct comprehensive testing.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Identify any design flaws or performance issues and fixing them.</a:t>
            </a:r>
          </a:p>
          <a:p>
            <a:pPr marL="57150">
              <a:lnSpc>
                <a:spcPct val="90000"/>
              </a:lnSpc>
            </a:pPr>
            <a:endParaRPr lang="en-US" sz="1700" dirty="0"/>
          </a:p>
          <a:p>
            <a:pPr marL="285750" indent="-228600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sz="1700" dirty="0"/>
              <a:t>Deploy the finalized robotic arm system.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40ACE6-6CBA-9BD7-E586-3D3736982C3D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>
                <a:solidFill>
                  <a:schemeClr val="bg1"/>
                </a:solidFill>
              </a:rPr>
              <a:t>Presenter – IT22310132</a:t>
            </a:r>
          </a:p>
        </p:txBody>
      </p:sp>
    </p:spTree>
    <p:extLst>
      <p:ext uri="{BB962C8B-B14F-4D97-AF65-F5344CB8AC3E}">
        <p14:creationId xmlns:p14="http://schemas.microsoft.com/office/powerpoint/2010/main" val="1829737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Electronics protoboard">
            <a:extLst>
              <a:ext uri="{FF2B5EF4-FFF2-40B4-BE49-F238E27FC236}">
                <a16:creationId xmlns:a16="http://schemas.microsoft.com/office/drawing/2014/main" id="{8156405B-9B07-59FA-8E76-8678A77B5F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A83516-7C72-2557-8F50-18CDEEAA4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6542" y="1160206"/>
            <a:ext cx="4768645" cy="5250219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  <a:buFont typeface="Wingdings" pitchFamily="2" charset="2"/>
              <a:buChar char="Ø"/>
            </a:pPr>
            <a:r>
              <a:rPr lang="en-US" sz="1800" b="1" dirty="0"/>
              <a:t>Reading pH values using a pH sensor</a:t>
            </a:r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Identify the hardware requirements.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Draw the circuit diagram.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Wire the setup.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Program the microcontroller.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Calibrate the pH sensor.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Transmit pH data to a web-based dashboard.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Store the received data in a database.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Test the pH sensor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600" dirty="0"/>
              <a:t>Deploy the pH sensor device.</a:t>
            </a:r>
          </a:p>
          <a:p>
            <a:pPr>
              <a:spcBef>
                <a:spcPts val="0"/>
              </a:spcBef>
            </a:pPr>
            <a:endParaRPr lang="en-US" sz="1400" dirty="0"/>
          </a:p>
          <a:p>
            <a:pPr marL="0" indent="0">
              <a:spcBef>
                <a:spcPts val="0"/>
              </a:spcBef>
              <a:buNone/>
            </a:pPr>
            <a:endParaRPr lang="en-US"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E08831-8576-8BD5-11D4-434EABC67E05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IT22320728</a:t>
            </a:r>
          </a:p>
        </p:txBody>
      </p:sp>
    </p:spTree>
    <p:extLst>
      <p:ext uri="{BB962C8B-B14F-4D97-AF65-F5344CB8AC3E}">
        <p14:creationId xmlns:p14="http://schemas.microsoft.com/office/powerpoint/2010/main" val="1049665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Electronics protoboard">
            <a:extLst>
              <a:ext uri="{FF2B5EF4-FFF2-40B4-BE49-F238E27FC236}">
                <a16:creationId xmlns:a16="http://schemas.microsoft.com/office/drawing/2014/main" id="{5F3575CB-826A-456F-F898-E320D5AC37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A83516-7C72-2557-8F50-18CDEEAA4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88" y="1199535"/>
            <a:ext cx="5397288" cy="497742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  <a:buFont typeface="Wingdings" pitchFamily="2" charset="2"/>
              <a:buChar char="Ø"/>
            </a:pPr>
            <a:r>
              <a:rPr lang="en-US" sz="1800" b="1" dirty="0"/>
              <a:t>Reading turbidity values using a turbidity sensor</a:t>
            </a:r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Identify the hardware requirements.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Design the circuit diagram.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Wire the setup according to the circuit diagram.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Program the microcontroller to take necessary readings.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Calibrate the turbidity sensor.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Transmit data to a web-based dashboard.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Store the received data in a database.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Test the turbidity sensor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/>
          </a:p>
          <a:p>
            <a:pPr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/>
              <a:t>Deploy the turbidity sensor device.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909CDF-57E1-D4AF-BBA4-07C16E546431}"/>
              </a:ext>
            </a:extLst>
          </p:cNvPr>
          <p:cNvSpPr txBox="1"/>
          <p:nvPr/>
        </p:nvSpPr>
        <p:spPr>
          <a:xfrm>
            <a:off x="9840047" y="6419395"/>
            <a:ext cx="22214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1600" dirty="0"/>
              <a:t>Presenter – IT22032874</a:t>
            </a:r>
          </a:p>
        </p:txBody>
      </p:sp>
    </p:spTree>
    <p:extLst>
      <p:ext uri="{BB962C8B-B14F-4D97-AF65-F5344CB8AC3E}">
        <p14:creationId xmlns:p14="http://schemas.microsoft.com/office/powerpoint/2010/main" val="2151488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2747</TotalTime>
  <Words>549</Words>
  <Application>Microsoft Macintosh PowerPoint</Application>
  <PresentationFormat>Widescreen</PresentationFormat>
  <Paragraphs>185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Abadi MT Condensed Extra Bold</vt:lpstr>
      <vt:lpstr>Abadi MT Condensed Light</vt:lpstr>
      <vt:lpstr>Aptos</vt:lpstr>
      <vt:lpstr>Aptos Display</vt:lpstr>
      <vt:lpstr>Arial</vt:lpstr>
      <vt:lpstr>BLACK LIVES</vt:lpstr>
      <vt:lpstr>Calibri</vt:lpstr>
      <vt:lpstr>Courier New</vt:lpstr>
      <vt:lpstr>Helvetica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Objectives</vt:lpstr>
      <vt:lpstr>Procedures</vt:lpstr>
      <vt:lpstr>PowerPoint Presentation</vt:lpstr>
      <vt:lpstr>PowerPoint Presentation</vt:lpstr>
      <vt:lpstr>PowerPoint Presentation</vt:lpstr>
      <vt:lpstr>PowerPoint Presentation</vt:lpstr>
      <vt:lpstr>GANTT Chart</vt:lpstr>
      <vt:lpstr>Personnel &amp; Facilities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MUTHUKUMARANA T D it22310132</dc:creator>
  <cp:lastModifiedBy>MUTHUKUMARANA T D it22310132</cp:lastModifiedBy>
  <cp:revision>14</cp:revision>
  <dcterms:created xsi:type="dcterms:W3CDTF">2024-03-02T19:11:12Z</dcterms:created>
  <dcterms:modified xsi:type="dcterms:W3CDTF">2024-04-24T07:19:37Z</dcterms:modified>
</cp:coreProperties>
</file>

<file path=docProps/thumbnail.jpeg>
</file>